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I SHALL RETURN TO THIS BENGAL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68880"/>
            <a:ext cx="10332720" cy="50292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2200" b="1">
                <a:solidFill>
                  <a:srgbClr val="CDA04E"/>
                </a:solidFill>
                <a:latin typeface="Aptos"/>
              </a:defRPr>
            </a:pPr>
            <a:r>
              <a:t>Jibananda Das (Jibanananda Das)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337560"/>
            <a:ext cx="9601200" cy="6400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2000" b="0">
                <a:solidFill>
                  <a:srgbClr val="DCE6E4"/>
                </a:solidFill>
                <a:latin typeface="Aptos"/>
              </a:defRPr>
            </a:pPr>
            <a:r>
              <a:t>Nature, memory, belonging, and the idea of return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989320"/>
            <a:ext cx="10332720" cy="27432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1000" b="1">
                <a:solidFill>
                  <a:srgbClr val="CDA04E"/>
                </a:solidFill>
                <a:latin typeface="Aptos"/>
              </a:defRPr>
            </a:pPr>
            <a:r>
              <a:t>ENGLISH LITERATURE  •  POETRY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Learning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10515600" cy="4800600"/>
          </a:xfrm>
          <a:prstGeom prst="rect">
            <a:avLst/>
          </a:prstGeom>
          <a:noFill/>
        </p:spPr>
        <p:txBody>
          <a:bodyPr wrap="square" lIns="73152" tIns="54864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Introduce Jibanananda Das and his poetic vision.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Understand Bengal as both a real landscape and an emotional homeland.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Explore the poem’s treatment of nature, memory, death, and return.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Analyse imagery, symbolism, tone, and repetition.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Develop a critical appreciation of the poem’s message.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Jibanananda Das: The Poet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POET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" y="1572768"/>
            <a:ext cx="482803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A major Bengali poet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039112"/>
            <a:ext cx="482803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Jibanananda Das (1899–1954) is widely regarded as one of the most distinctive voices in modern Bengali poetry.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1572768"/>
            <a:ext cx="482803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A poet of landscape and memory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039112"/>
            <a:ext cx="482803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His poetry often evokes Bengal’s rivers, fields, birds, trees, seasons, and rural life.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61188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361188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41832" y="3767328"/>
            <a:ext cx="482803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Modern sensibility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32" y="4233672"/>
            <a:ext cx="482803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His work combines lyrical beauty with solitude, time, mortality, and reflections on human existence.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361188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3767328"/>
            <a:ext cx="482803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Deep attachment to Bengal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4233672"/>
            <a:ext cx="482803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Bengal is not merely a setting; it becomes a source of identity, intimacy, and spiritual belonging.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Title and Context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SETTING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10515600" cy="4800600"/>
          </a:xfrm>
          <a:prstGeom prst="rect">
            <a:avLst/>
          </a:prstGeom>
          <a:noFill/>
        </p:spPr>
        <p:txBody>
          <a:bodyPr wrap="square" lIns="73152" tIns="54864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title expresses a speaker’s determination to return to Bengal.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poem imagines a continuing bond between the speaker and the land.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Bengal is presented through its natural world and familiar forms of life.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idea of return may be read literally, emotionally, and spiritually.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poem’s beauty lies in its intimate attention to the local landscape.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Bengal as Homeland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CENTRAL IDEA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1663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73152" cy="356616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157276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More than a geographical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039112"/>
            <a:ext cx="4782312" cy="2852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Bengal represents home, cultural memory, familiarity, and a deep sense of belonging.</a:t>
            </a:r>
          </a:p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</a:p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Its landscape is closely tied to the speaker’s identity and emotional life.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56616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157276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A bond that survives absence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039112"/>
            <a:ext cx="4782312" cy="2852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The speaker’s promise to return suggests that the relationship with the homeland continues beyond distance, change, and even death.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40680"/>
            <a:ext cx="10332720" cy="50292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1900" b="1">
                <a:solidFill>
                  <a:srgbClr val="1C2D41"/>
                </a:solidFill>
                <a:latin typeface="Aptos"/>
              </a:defRPr>
            </a:pPr>
            <a:r>
              <a:t>Central idea: the land remains a lasting home in the speaker’s imagination.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Major Themes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ANALYSIS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" y="1527048"/>
            <a:ext cx="309067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Love of homeland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1993392"/>
            <a:ext cx="309067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A profound attachment to Bengal and its natural beauty.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0832" y="137160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81144" y="1527048"/>
            <a:ext cx="309067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Nature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1144" y="1993392"/>
            <a:ext cx="309067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The landscape is alive with sensory detail and familiar forms.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10144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10144" y="137160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0456" y="1527048"/>
            <a:ext cx="309067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Memory and identity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0456" y="1993392"/>
            <a:ext cx="309067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Place shapes who the speaker is and how he understands himself.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611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1520" y="361188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1832" y="3767328"/>
            <a:ext cx="309067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Return and continuity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2" y="4233672"/>
            <a:ext cx="309067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The wish to return gives the poem its emotional direction.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70832" y="3611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70832" y="361188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81144" y="3767328"/>
            <a:ext cx="309067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Life and death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81144" y="4233672"/>
            <a:ext cx="309067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The poem invites reflection on whether belonging can outlast mortality.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10144" y="361188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10144" y="361188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0456" y="3767328"/>
            <a:ext cx="309067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Beauty in the ordinary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0456" y="4233672"/>
            <a:ext cx="309067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Common plants, birds, rivers, and rural scenes become meaningful.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Nature Imagery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POETIC IMAGERY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157276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Landscape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03911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Fields, rivers, trees, and open spaces create a vivid sense of Bengal as a living environment.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157276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Birds and animals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03911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The natural world helps express the continuity and richness of life.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61188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" y="361188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76732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Sensory detail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423367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Visual and auditory images make the landscape intimate and memorable.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361188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376732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Local specificity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423367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The use of recognisable regional details makes the poem deeply rooted in place.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Symbolism and Meaning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INTERPRETATION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87552" y="157276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Bengal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03911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Symbolises home, cultural identity, and emotional rootedness.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157276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Return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03911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Suggests reunion, continuity, and the desire to reconnect with one’s origins.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61188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" y="3611880"/>
            <a:ext cx="73152" cy="1828800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76732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Nature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423367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Represents the enduring rhythms of life and the richness of the homeland.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16636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3611880"/>
            <a:ext cx="73152" cy="1828800"/>
          </a:xfrm>
          <a:prstGeom prst="rect">
            <a:avLst/>
          </a:prstGeom>
          <a:solidFill>
            <a:srgbClr val="3069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3767328"/>
            <a:ext cx="4782312" cy="3657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C2D41"/>
                </a:solidFill>
                <a:latin typeface="Aptos"/>
              </a:defRPr>
            </a:pPr>
            <a:r>
              <a:t>Possible return after death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4233672"/>
            <a:ext cx="4782312" cy="111556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1400" b="0">
                <a:solidFill>
                  <a:srgbClr val="2A3137"/>
                </a:solidFill>
                <a:latin typeface="Aptos"/>
              </a:defRPr>
            </a:pPr>
            <a:r>
              <a:t>Can be interpreted as an imaginative or spiritual return; explain this as a reading, not the only literal meaning.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Tone and Style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10515600" cy="4800600"/>
          </a:xfrm>
          <a:prstGeom prst="rect">
            <a:avLst/>
          </a:prstGeom>
          <a:noFill/>
        </p:spPr>
        <p:txBody>
          <a:bodyPr wrap="square" lIns="73152" tIns="54864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Tone: tender, reflective, nostalgic, and deeply affectionate toward Bengal.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Imagery: concrete details of the natural world create a vivid regional atmosphere.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Repetition of the idea of return strengthens the speaker’s resolve and emotional attachment.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The lyric voice blends personal feeling with a wider sense of cultural belonging.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In translation, some sound patterns and nuances of the Bengali original may change.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The Significance of Return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CLOSE READING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10515600" cy="4800600"/>
          </a:xfrm>
          <a:prstGeom prst="rect">
            <a:avLst/>
          </a:prstGeom>
          <a:noFill/>
        </p:spPr>
        <p:txBody>
          <a:bodyPr wrap="square" lIns="73152" tIns="54864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Return is not simply a journey from one place to another.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It expresses a need to recover a meaningful connection with the homeland.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speaker’s attachment is directed toward the land’s everyday natural life.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poem suggests that belonging can persist even when circumstances change.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The promise to return gives the poem its sense of faith, continuity, and emotional certainty.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Critical Appreciation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10515600" cy="4800600"/>
          </a:xfrm>
          <a:prstGeom prst="rect">
            <a:avLst/>
          </a:prstGeom>
          <a:noFill/>
        </p:spPr>
        <p:txBody>
          <a:bodyPr wrap="square" lIns="73152" tIns="54864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The poem celebrates Bengal through a deeply personal and imaginative vision.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Its landscape is emotionally charged rather than merely decorative.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Nature imagery helps connect the speaker’s identity to the place he loves.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The theme of return brings together memory, belonging, and mortality.</a:t>
            </a:r>
          </a:p>
          <a:p>
            <a:pPr>
              <a:spcAft>
                <a:spcPts val="1400"/>
              </a:spcAft>
              <a:defRPr sz="1900">
                <a:solidFill>
                  <a:srgbClr val="2A3137"/>
                </a:solidFill>
                <a:latin typeface="Aptos"/>
              </a:defRPr>
            </a:pPr>
            <a:r>
              <a:t>The poem’s lasting appeal lies in its ability to make love of a particular region speak to the universal human desire for home.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10789920" cy="566928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C2D41"/>
                </a:solidFill>
                <a:latin typeface="Aptos"/>
              </a:defRPr>
            </a:pPr>
            <a:r>
              <a:t>Discussion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024128"/>
            <a:ext cx="1051560" cy="54864"/>
          </a:xfrm>
          <a:prstGeom prst="rect">
            <a:avLst/>
          </a:prstGeom>
          <a:solidFill>
            <a:srgbClr val="CDA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475488"/>
            <a:ext cx="1920240" cy="22860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1000" b="1">
                <a:solidFill>
                  <a:srgbClr val="306953"/>
                </a:solidFill>
                <a:latin typeface="Aptos"/>
              </a:defRPr>
            </a:pPr>
            <a:r>
              <a:t>CLASSROOM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10515600" cy="4800600"/>
          </a:xfrm>
          <a:prstGeom prst="rect">
            <a:avLst/>
          </a:prstGeom>
          <a:noFill/>
        </p:spPr>
        <p:txBody>
          <a:bodyPr wrap="square" lIns="73152" tIns="54864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Why is Bengal so important to the speaker?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How does nature imagery develop the poem’s meaning?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What different meanings can the idea of ‘return’ have?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How does the poem connect homeland with identity and memory?</a:t>
            </a:r>
          </a:p>
          <a:p>
            <a:pPr>
              <a:spcAft>
                <a:spcPts val="1400"/>
              </a:spcAft>
              <a:defRPr sz="2000">
                <a:solidFill>
                  <a:srgbClr val="2A3137"/>
                </a:solidFill>
                <a:latin typeface="Aptos"/>
              </a:defRPr>
            </a:pPr>
            <a:r>
              <a:t>Do you read the poem’s return as literal, symbolic, or both? Justify your answer.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92240"/>
            <a:ext cx="8686800" cy="164592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l">
              <a:spcAft>
                <a:spcPts val="800"/>
              </a:spcAft>
              <a:defRPr sz="800" b="1">
                <a:solidFill>
                  <a:srgbClr val="646C6F"/>
                </a:solidFill>
                <a:latin typeface="Aptos"/>
              </a:defRPr>
            </a:pPr>
            <a:r>
              <a:t>JIBANANANDA DAS  •  I SHALL RETURN TO THIS BENGAL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r">
              <a:spcAft>
                <a:spcPts val="800"/>
              </a:spcAft>
              <a:defRPr sz="900" b="1">
                <a:solidFill>
                  <a:srgbClr val="306953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1400" b="1">
                <a:solidFill>
                  <a:srgbClr val="CDA04E"/>
                </a:solidFill>
                <a:latin typeface="Aptos"/>
              </a:defRPr>
            </a:pPr>
            <a:r>
              <a:t>KEY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554480"/>
          </a:xfrm>
          <a:prstGeom prst="rect">
            <a:avLst/>
          </a:prstGeom>
          <a:noFill/>
        </p:spPr>
        <p:txBody>
          <a:bodyPr wrap="square" lIns="73152" rIns="73152" tIns="54864" bIns="36576" anchor="ctr">
            <a:spAutoFit/>
          </a:bodyPr>
          <a:lstStyle/>
          <a:p>
            <a:pPr algn="ctr">
              <a:spcAft>
                <a:spcPts val="8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A homeland lives not only in its geography,</a:t>
            </a:r>
          </a:p>
          <a:p>
            <a:pPr algn="ctr">
              <a:spcAft>
                <a:spcPts val="8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but also in memory, feeling, and belonging.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3886200"/>
            <a:ext cx="9235440" cy="82296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1800" b="0">
                <a:solidFill>
                  <a:srgbClr val="DCE6E4"/>
                </a:solidFill>
                <a:latin typeface="Aptos"/>
              </a:defRPr>
            </a:pPr>
            <a:r>
              <a:t>In “I Shall Return to This Bengal,” the landscape becomes an enduring expression of identity and love.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897880"/>
            <a:ext cx="10332720" cy="320040"/>
          </a:xfrm>
          <a:prstGeom prst="rect">
            <a:avLst/>
          </a:prstGeom>
          <a:noFill/>
        </p:spPr>
        <p:txBody>
          <a:bodyPr wrap="square" lIns="73152" rIns="73152" tIns="54864" bIns="36576" anchor="t">
            <a:spAutoFit/>
          </a:bodyPr>
          <a:lstStyle/>
          <a:p>
            <a:pPr algn="ctr">
              <a:spcAft>
                <a:spcPts val="800"/>
              </a:spcAft>
              <a:defRPr sz="1300" b="1">
                <a:solidFill>
                  <a:srgbClr val="CDA04E"/>
                </a:solidFill>
                <a:latin typeface="Aptos"/>
              </a:defRPr>
            </a:pPr>
            <a: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